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</p:sldIdLst>
  <p:sldSz cx="9144000" cy="5715000" type="screen16x1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-102" y="-84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jpeg>
</file>

<file path=ppt/media/image10.wm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F4C18-6FC8-4CE9-85A2-37F663583761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BE357-F398-4DCE-870E-28995CD75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5641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BE357-F398-4DCE-870E-28995CD75ED8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1725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08001"/>
            <a:ext cx="7772400" cy="35560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27500"/>
            <a:ext cx="6400800" cy="1016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143000"/>
            <a:ext cx="7772400" cy="2087563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90636"/>
            <a:ext cx="7772400" cy="943239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  <p:sp>
        <p:nvSpPr>
          <p:cNvPr id="7" name="Oval 6"/>
          <p:cNvSpPr/>
          <p:nvPr/>
        </p:nvSpPr>
        <p:spPr>
          <a:xfrm>
            <a:off x="4495800" y="3270250"/>
            <a:ext cx="84772" cy="7064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270250"/>
            <a:ext cx="84772" cy="7064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270250"/>
            <a:ext cx="84772" cy="7064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333500"/>
            <a:ext cx="4041648" cy="37719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4040188" cy="5080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1" y="1333500"/>
            <a:ext cx="4041775" cy="5080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1844040"/>
            <a:ext cx="4041648" cy="3261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1844041"/>
            <a:ext cx="4041648" cy="326098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8" y="222250"/>
            <a:ext cx="3008313" cy="17462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8" y="227542"/>
            <a:ext cx="4995863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8" y="2032000"/>
            <a:ext cx="3008313" cy="3073136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190500"/>
            <a:ext cx="5711824" cy="746125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952500"/>
            <a:ext cx="6054724" cy="3784203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4841875"/>
            <a:ext cx="5711824" cy="4445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3335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8" y="5296959"/>
            <a:ext cx="2085975" cy="30427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162A9726-3CB7-4E59-A883-812EFBFAB31F}" type="datetimeFigureOut">
              <a:rPr lang="ru-RU" smtClean="0"/>
              <a:t>25.10.2020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6" y="5296959"/>
            <a:ext cx="2847975" cy="304271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9" y="5296959"/>
            <a:ext cx="561975" cy="304271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57B91A67-9F78-4748-9CC7-600665A88B83}" type="slidenum">
              <a:rPr lang="ru-RU" smtClean="0"/>
              <a:t>‹#›</a:t>
            </a:fld>
            <a:endParaRPr lang="ru-RU"/>
          </a:p>
        </p:txBody>
      </p:sp>
      <p:sp>
        <p:nvSpPr>
          <p:cNvPr id="7" name="Oval 6"/>
          <p:cNvSpPr/>
          <p:nvPr/>
        </p:nvSpPr>
        <p:spPr>
          <a:xfrm>
            <a:off x="8457760" y="5416154"/>
            <a:ext cx="84772" cy="7064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5416154"/>
            <a:ext cx="84772" cy="7064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www.grandars.ru/shkola/bezopasnost-zhiznedeyatelnosti/vozdeystvie-ioniziruyushchego-izlucheniya.html" TargetMode="Externa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ru.wikipedia.org/wiki/%D0%9D%D0%BC" TargetMode="Externa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%D0%9F%D0%BE%D0%B3%D0%BB%D0%BE%D1%89%D1%91%D0%BD%D0%BD%D0%B0%D1%8F_%D0%B4%D0%BE%D0%B7%D0%B0" TargetMode="External"/><Relationship Id="rId3" Type="http://schemas.openxmlformats.org/officeDocument/2006/relationships/hyperlink" Target="https://ru.wikipedia.org/w/index.php?title=%D0%A2%D0%BA%D0%B0%D0%BD%D0%B8_%D0%B6%D0%B8%D0%B2%D1%8B%D1%85_%D0%BE%D1%80%D0%B3%D0%B0%D0%BD%D0%B8%D0%B7%D0%BC%D0%BE%D0%B2&amp;action=edit&amp;redlink=1" TargetMode="External"/><Relationship Id="rId7" Type="http://schemas.openxmlformats.org/officeDocument/2006/relationships/hyperlink" Target="https://ru.wikipedia.org/wiki/%D0%A0%D0%B0%D0%B4%D0%B8%D0%B0%D1%86%D0%B8%D0%BE%D0%BD%D0%BD%D0%B0%D1%8F_%D0%B1%D0%B5%D0%B7%D0%BE%D0%BF%D0%B0%D1%81%D0%BD%D0%BE%D1%81%D1%82%D1%8C_%D1%80%D0%B5%D0%BD%D1%82%D0%B3%D0%B5%D0%BD%D0%BE%D0%BB%D0%BE%D0%B3%D0%B8%D1%87%D0%B5%D1%81%D0%BA%D0%B8%D1%85_%D0%B8%D1%81%D1%81%D0%BB%D0%B5%D0%B4%D0%BE%D0%B2%D0%B0%D0%BD%D0%B8%D0%B9" TargetMode="External"/><Relationship Id="rId2" Type="http://schemas.openxmlformats.org/officeDocument/2006/relationships/hyperlink" Target="https://ru.wikipedia.org/wiki/%D0%98%D0%BE%D0%BD%D0%B8%D0%B7%D0%B8%D1%80%D1%83%D1%8E%D1%89%D0%B5%D0%B5_%D0%B8%D0%B7%D0%BB%D1%83%D1%87%D0%B5%D0%BD%D0%B8%D0%B5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u.wikipedia.org/wiki/%D0%97%D0%BB%D0%BE%D0%BA%D0%B0%D1%87%D0%B5%D1%81%D1%82%D0%B2%D0%B5%D0%BD%D0%BD%D0%B0%D1%8F_%D0%BE%D0%BF%D1%83%D1%85%D0%BE%D0%BB%D1%8C" TargetMode="External"/><Relationship Id="rId5" Type="http://schemas.openxmlformats.org/officeDocument/2006/relationships/hyperlink" Target="https://ru.wikipedia.org/wiki/%D0%9E%D0%B6%D0%BE%D0%B3" TargetMode="External"/><Relationship Id="rId10" Type="http://schemas.openxmlformats.org/officeDocument/2006/relationships/image" Target="../media/image30.png"/><Relationship Id="rId4" Type="http://schemas.openxmlformats.org/officeDocument/2006/relationships/hyperlink" Target="https://ru.wikipedia.org/wiki/%D0%9B%D1%83%D1%87%D0%B5%D0%B2%D0%B0%D1%8F_%D0%B1%D0%BE%D0%BB%D0%B5%D0%B7%D0%BD%D1%8C" TargetMode="External"/><Relationship Id="rId9" Type="http://schemas.openxmlformats.org/officeDocument/2006/relationships/hyperlink" Target="https://ru.wikipedia.org/wiki/%D0%9C%D1%83%D1%82%D0%B0%D1%86%D0%B8%D1%8F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619672" y="193204"/>
            <a:ext cx="59500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 smtClean="0">
                <a:effectLst/>
                <a:latin typeface="Times New Roman"/>
                <a:ea typeface="Cambria"/>
              </a:rPr>
              <a:t>ИОНИЗИРУЮЩИЕ ИЗЛУЧЕНИЯ</a:t>
            </a:r>
            <a:endParaRPr lang="ru-RU" sz="2800" dirty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41276"/>
            <a:ext cx="8640960" cy="4662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563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44043" y="0"/>
            <a:ext cx="864096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Радионуклиды, испуская частицы, превращаются в другие радионуклиды и химические элементы. Радионуклиды распадаются с различной скоростью. Скорость распада радионуклидов называют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активностью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Единицей измерения активности является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количество распадов в единицу времени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Один распад в секунду носит специальное название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беккерель (Бк)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Часто для измерения активности используется другая единица —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кюри (</a:t>
            </a:r>
            <a:r>
              <a:rPr lang="en-US" b="1" dirty="0" smtClean="0">
                <a:effectLst/>
                <a:latin typeface="Times New Roman"/>
                <a:ea typeface="Cambria"/>
                <a:cs typeface="Times New Roman"/>
              </a:rPr>
              <a:t>Ku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)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, 1 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Ku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= 37 •10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9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Бк. 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Одним из первых подробно изученных радионуклидов был радий-226. Его изучили впервые супруги Кюри, в честь которых и названа единица измерения активности. Количество распадов в секунду, происходящих в 1 г радия-226 (активность) равна 1 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Ku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3865612"/>
            <a:ext cx="6041195" cy="184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4834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9389" y="32928"/>
            <a:ext cx="4356484" cy="5759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sz="1650" b="1" dirty="0" smtClean="0">
                <a:effectLst/>
                <a:latin typeface="Times New Roman"/>
                <a:ea typeface="Cambria"/>
                <a:cs typeface="Times New Roman"/>
              </a:rPr>
              <a:t>Период полураспада</a:t>
            </a:r>
            <a:r>
              <a:rPr lang="ru-RU" sz="1650" dirty="0" smtClean="0">
                <a:effectLst/>
                <a:latin typeface="Times New Roman"/>
                <a:ea typeface="Cambria"/>
                <a:cs typeface="Times New Roman"/>
              </a:rPr>
              <a:t> — это время, необходимое для того, чтобы активность радионуклида в результате распада уменьшилась наполовину от его первоначальной величины. </a:t>
            </a:r>
            <a:r>
              <a:rPr lang="ru-RU" sz="1650" b="1" dirty="0" smtClean="0">
                <a:effectLst/>
                <a:latin typeface="Times New Roman"/>
                <a:ea typeface="Cambria"/>
                <a:cs typeface="Times New Roman"/>
              </a:rPr>
              <a:t>Период полураспада радиоактивного элемента</a:t>
            </a:r>
            <a:r>
              <a:rPr lang="ru-RU" sz="1650" dirty="0" smtClean="0">
                <a:effectLst/>
                <a:latin typeface="Times New Roman"/>
                <a:ea typeface="Cambria"/>
                <a:cs typeface="Times New Roman"/>
              </a:rPr>
              <a:t> — это время, в течение которого происходит распад половины его атомов. Оно может находиться в диапазоне от долей секунды до миллионов лет (например, период полураспада йода-131 составляет 8 дней, а период полураспада углерода-14 — 5730 лет,</a:t>
            </a:r>
            <a:r>
              <a:rPr lang="ru-RU" sz="1650" dirty="0" smtClean="0">
                <a:solidFill>
                  <a:srgbClr val="000000"/>
                </a:solidFill>
                <a:effectLst/>
                <a:latin typeface="Arial"/>
                <a:ea typeface="Cambria"/>
                <a:cs typeface="Times New Roman"/>
              </a:rPr>
              <a:t> </a:t>
            </a:r>
            <a:r>
              <a:rPr lang="ru-RU" sz="1650" dirty="0" smtClean="0">
                <a:effectLst/>
                <a:latin typeface="Times New Roman"/>
                <a:ea typeface="Cambria"/>
                <a:cs typeface="Times New Roman"/>
              </a:rPr>
              <a:t>естественный радионуклид уран-238 имеет период полураспада около 4,5 миллиардов лет).</a:t>
            </a:r>
            <a:endParaRPr lang="ru-RU" sz="165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5873" y="0"/>
            <a:ext cx="4768127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619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10870" y="0"/>
            <a:ext cx="878497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Итак: единицей измерения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активности является Беккерель (Бк)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1 Бк равен одному ядерному превращению в секунду. Кроме этого,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активность может измеряться в Кюри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(и) - специальная единица активности.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1Ки = 3,7 × 10 </a:t>
            </a:r>
            <a:r>
              <a:rPr lang="ru-RU" b="1" baseline="30000" dirty="0" smtClean="0">
                <a:effectLst/>
                <a:latin typeface="Times New Roman"/>
                <a:ea typeface="Cambria"/>
                <a:cs typeface="Times New Roman"/>
              </a:rPr>
              <a:t>10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 Бк.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Для количественной оценки ионизирующего действия рентгеновского и гамма - излучения в сухом атмосферном воздухе используется понятие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экспозиционной дозы.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Экспозиционная доза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представляет собой отношение полного заряда ионов одного знака, возникающих в малом объеме воздуха, к массе воздуха в этом объеме. За единицу этой дозы принимают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кулон на килограмм (Кл / кг)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Применяется также внесистемная единица -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рентген (Р).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075" y="3793604"/>
            <a:ext cx="5114925" cy="1921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578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-18391"/>
            <a:ext cx="8784976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Количество энергии излучения, поглощенное единицей массы облучаемого тела (тканями организма), называется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поглощенной дозой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и измеряется в системе СИ в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Греях (Гр)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Внесистемная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Единица поглощенной дозы –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, 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1 рад = 0,01 Дж/кг.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Единица поглощенной дозы в системе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СИ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– грей, Гр, 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1 Гр=100 рад=1 Дж/кг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Эта доза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не учитывает, какой вид излучения воздействовал </a:t>
            </a:r>
            <a:r>
              <a:rPr lang="ru-RU" b="1" dirty="0" smtClean="0">
                <a:effectLst/>
                <a:latin typeface="Cambria"/>
                <a:ea typeface="Cambria"/>
                <a:cs typeface="Times New Roman"/>
              </a:rPr>
              <a:t>на организм человека</a:t>
            </a:r>
            <a:r>
              <a:rPr lang="ru-RU" dirty="0" smtClean="0">
                <a:effectLst/>
                <a:latin typeface="Cambria"/>
                <a:ea typeface="Cambria"/>
                <a:cs typeface="Times New Roman"/>
              </a:rPr>
              <a:t>. </a:t>
            </a: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Cambria"/>
                <a:ea typeface="Cambria"/>
                <a:cs typeface="Times New Roman"/>
              </a:rPr>
              <a:t>Если принять во внимание этот факт, то дозу следует умножить на коэффициент, отражающий способность излучения данного вида повреждать ткани организма. Пересчитанную таким образом дозу называют </a:t>
            </a:r>
            <a:r>
              <a:rPr lang="ru-RU" b="1" dirty="0" smtClean="0">
                <a:effectLst/>
                <a:latin typeface="Cambria"/>
                <a:ea typeface="Cambria"/>
                <a:cs typeface="Times New Roman"/>
              </a:rPr>
              <a:t>эквивалентной дозой</a:t>
            </a:r>
            <a:r>
              <a:rPr lang="ru-RU" dirty="0" smtClean="0">
                <a:effectLst/>
                <a:latin typeface="Cambria"/>
                <a:ea typeface="Cambria"/>
                <a:cs typeface="Times New Roman"/>
              </a:rPr>
              <a:t>; ее измеряют в системе СИ в единицах, называемых </a:t>
            </a:r>
            <a:r>
              <a:rPr lang="ru-RU" b="1" dirty="0" err="1" smtClean="0">
                <a:effectLst/>
                <a:latin typeface="Cambria"/>
                <a:ea typeface="Cambria"/>
                <a:cs typeface="Times New Roman"/>
              </a:rPr>
              <a:t>зивертами</a:t>
            </a:r>
            <a:r>
              <a:rPr lang="ru-RU" b="1" dirty="0" smtClean="0">
                <a:effectLst/>
                <a:latin typeface="Cambria"/>
                <a:ea typeface="Cambria"/>
                <a:cs typeface="Times New Roman"/>
              </a:rPr>
              <a:t> (Зв).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451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51520" y="29736"/>
            <a:ext cx="871296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Cambria"/>
                <a:ea typeface="Cambria"/>
                <a:cs typeface="Times New Roman"/>
              </a:rPr>
              <a:t>Мощность эквивалентной дозы (или мощность дозы)</a:t>
            </a:r>
            <a:r>
              <a:rPr lang="ru-RU" dirty="0" smtClean="0">
                <a:effectLst/>
                <a:latin typeface="Cambria"/>
                <a:ea typeface="Cambria"/>
                <a:cs typeface="Times New Roman"/>
              </a:rPr>
              <a:t> – это отношение эквивалентной дозы на промежуток времени ее измерения (экспозиции)</a:t>
            </a:r>
            <a:r>
              <a:rPr lang="ru-RU" sz="1400" dirty="0" smtClean="0">
                <a:solidFill>
                  <a:srgbClr val="000000"/>
                </a:solidFill>
                <a:effectLst/>
                <a:latin typeface="Roboto"/>
                <a:ea typeface="Cambria"/>
                <a:cs typeface="Times New Roman"/>
              </a:rPr>
              <a:t> </a:t>
            </a:r>
            <a:r>
              <a:rPr lang="ru-RU" dirty="0" smtClean="0">
                <a:effectLst/>
                <a:latin typeface="Cambria"/>
                <a:ea typeface="Cambria"/>
                <a:cs typeface="Times New Roman"/>
              </a:rPr>
              <a:t>единица измерения бэр/час, Зв/час, </a:t>
            </a:r>
            <a:r>
              <a:rPr lang="ru-RU" dirty="0" err="1" smtClean="0">
                <a:effectLst/>
                <a:latin typeface="Cambria"/>
                <a:ea typeface="Cambria"/>
                <a:cs typeface="Times New Roman"/>
              </a:rPr>
              <a:t>мкЗв</a:t>
            </a:r>
            <a:r>
              <a:rPr lang="ru-RU" dirty="0" smtClean="0">
                <a:effectLst/>
                <a:latin typeface="Cambria"/>
                <a:ea typeface="Cambria"/>
                <a:cs typeface="Times New Roman"/>
              </a:rPr>
              <a:t>/с и т.д.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Специальная единица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эквивалентной дозы – бэр</a:t>
            </a:r>
            <a:r>
              <a:rPr lang="ru-RU" sz="1400" dirty="0" smtClean="0">
                <a:solidFill>
                  <a:srgbClr val="000000"/>
                </a:solidFill>
                <a:effectLst/>
                <a:latin typeface="Roboto"/>
                <a:ea typeface="Cambria"/>
                <a:cs typeface="Times New Roman"/>
              </a:rPr>
              <a:t> 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 его дольные единицы: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миллибэр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(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мбэр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)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микробэр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(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мкбэр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) и т.д., 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1 бэр = 0,01 Дж/кг.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1 Зв = 1 Дж/кг = 100 бэр.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1 </a:t>
            </a:r>
            <a:r>
              <a:rPr lang="ru-RU" b="1" dirty="0" err="1" smtClean="0">
                <a:effectLst/>
                <a:latin typeface="Times New Roman"/>
                <a:ea typeface="Cambria"/>
                <a:cs typeface="Times New Roman"/>
              </a:rPr>
              <a:t>мбэр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 = 1*10</a:t>
            </a:r>
            <a:r>
              <a:rPr lang="ru-RU" b="1" baseline="30000" dirty="0" smtClean="0">
                <a:effectLst/>
                <a:latin typeface="Times New Roman"/>
                <a:ea typeface="Cambria"/>
                <a:cs typeface="Times New Roman"/>
              </a:rPr>
              <a:t>-3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 бэр; 1 </a:t>
            </a:r>
            <a:r>
              <a:rPr lang="ru-RU" b="1" dirty="0" err="1" smtClean="0">
                <a:effectLst/>
                <a:latin typeface="Times New Roman"/>
                <a:ea typeface="Cambria"/>
                <a:cs typeface="Times New Roman"/>
              </a:rPr>
              <a:t>мкбэр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 = 1*10</a:t>
            </a:r>
            <a:r>
              <a:rPr lang="ru-RU" b="1" baseline="30000" dirty="0" smtClean="0">
                <a:effectLst/>
                <a:latin typeface="Times New Roman"/>
                <a:ea typeface="Cambria"/>
                <a:cs typeface="Times New Roman"/>
              </a:rPr>
              <a:t>-6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 бэр;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446056"/>
            <a:ext cx="8712968" cy="2268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004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79512" y="0"/>
            <a:ext cx="8784976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Бэр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 - поглощенная доза любого вида излучения, которая вызывает равный биологический эффект с дозой в 1 рад рентгеновского излучения.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 - специальная единица поглощенной дозы зависит от свойств излучения и поглощающей среды.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Доза эффективная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 - величина, используемая как мера риска возникновения отдаленных последствий облучения всего тела человека и отдельных его органов с учетом их радиочувствительности. Она представляет собой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сумму произведений эквивалентной дозы в органе на соответствующий взвешивающий коэффициент для данного органа или ткани. Эта доза также измеряется в </a:t>
            </a:r>
            <a:r>
              <a:rPr lang="ru-RU" b="1" dirty="0" err="1" smtClean="0">
                <a:effectLst/>
                <a:latin typeface="Times New Roman"/>
                <a:ea typeface="Cambria"/>
                <a:cs typeface="Times New Roman"/>
              </a:rPr>
              <a:t>зивертах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Поглощенная, эквивалентная, эффективная и экспозиционная дозы,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отнесенные к единице времени, носят название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мощности соответствующих доз.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Условная связь системных единиц: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100 Рад = 100 Бэр= 100 Р= 13 В= 1 Гр.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1357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05005"/>
            <a:ext cx="8784976" cy="5376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683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640960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Биологическое действие ионизирующих излучений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Биологическое действие излучения зависит от числа образованных пар ионов или от связанной с ним величины -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поглощенной энергии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Ионизация живой ткани приводит к разрыву молекулярных связей и изменению химической структуры различных соединений. </a:t>
            </a: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Изменение химического состава значительного числа молекул приводит к гибели клеток.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Под влиянием излучений в живой ткани происходит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расщепление воды на атомарный водород Н и гидроксильную группу ОН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, которые, обладая высокой активностью, вступают в соединение с другими молекулами ткани и образуют новые химические соединения, не свойственные здоровой ткани. </a:t>
            </a: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В результате происходящих изменений нормальное течение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биохимических процессов и обмен веществ нарушается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636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51520" y="0"/>
            <a:ext cx="871296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Под влиянием ионизирующих излучений в организме происходит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торможение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функций кроветворных органов, нарушение нормальной свертываемости крови и увеличение хрупкости кровеносных сосудов, расстройство деятельности желудочно-кишечного тракта, истощение организма, снижение сопротивляемости организма инфекционным заболеваниям, увеличение числа белых кровяных телец (лейкоцитоз).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238737"/>
            <a:ext cx="6480720" cy="3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8710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55993" y="11947"/>
            <a:ext cx="8784976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Хроническая лучевая болезнь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может развиться при непрерывном или повторяющемся облучении в дозах, существенно ниже тех, которые вызывают острую форму. Наиболее характерными признаками хронической формы лучевой болезни являются изменения в крови, нарушения со стороны нервной системы, локальные поражения кожи, повреждения хрусталика глаза, снижение иммунитета. 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" r="6924" b="7058"/>
          <a:stretch/>
        </p:blipFill>
        <p:spPr bwMode="auto">
          <a:xfrm>
            <a:off x="155993" y="2181772"/>
            <a:ext cx="8784976" cy="3412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3514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07504" y="911326"/>
            <a:ext cx="2448272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2500" dirty="0" smtClean="0">
                <a:effectLst/>
                <a:latin typeface="Times New Roman"/>
                <a:ea typeface="Cambria"/>
                <a:cs typeface="Times New Roman"/>
              </a:rPr>
              <a:t>−рентгеновское;</a:t>
            </a:r>
            <a:endParaRPr lang="ru-RU" sz="2500" dirty="0" smtClean="0">
              <a:effectLst/>
              <a:latin typeface="Cambria"/>
              <a:ea typeface="Cambria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2500" dirty="0" smtClean="0">
                <a:effectLst/>
                <a:latin typeface="Times New Roman"/>
                <a:ea typeface="Cambria"/>
                <a:cs typeface="Times New Roman"/>
              </a:rPr>
              <a:t>− γ-излучение;</a:t>
            </a:r>
            <a:endParaRPr lang="ru-RU" sz="2500" dirty="0" smtClean="0">
              <a:effectLst/>
              <a:latin typeface="Cambria"/>
              <a:ea typeface="Cambria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2500" dirty="0" smtClean="0">
                <a:effectLst/>
                <a:latin typeface="Times New Roman"/>
                <a:ea typeface="Cambria"/>
                <a:cs typeface="Times New Roman"/>
              </a:rPr>
              <a:t>− α-излучение;</a:t>
            </a:r>
            <a:endParaRPr lang="ru-RU" sz="2500" dirty="0" smtClean="0">
              <a:effectLst/>
              <a:latin typeface="Cambria"/>
              <a:ea typeface="Cambria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2500" dirty="0" smtClean="0">
                <a:effectLst/>
                <a:latin typeface="Times New Roman"/>
                <a:ea typeface="Cambria"/>
                <a:cs typeface="Times New Roman"/>
              </a:rPr>
              <a:t>− β-излучение;</a:t>
            </a:r>
            <a:endParaRPr lang="ru-RU" sz="2500" dirty="0" smtClean="0">
              <a:effectLst/>
              <a:latin typeface="Cambria"/>
              <a:ea typeface="Cambria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2500" dirty="0" smtClean="0">
                <a:effectLst/>
                <a:latin typeface="Times New Roman"/>
                <a:ea typeface="Cambria"/>
                <a:cs typeface="Times New Roman"/>
              </a:rPr>
              <a:t>− нейтронное 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2500" dirty="0" smtClean="0">
                <a:effectLst/>
                <a:latin typeface="Times New Roman"/>
                <a:ea typeface="Cambria"/>
                <a:cs typeface="Times New Roman"/>
              </a:rPr>
              <a:t>и др.</a:t>
            </a:r>
            <a:endParaRPr lang="ru-RU" sz="25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7" y="193204"/>
            <a:ext cx="6588224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533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1079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Степень </a:t>
            </a:r>
            <a:r>
              <a:rPr lang="ru-RU" b="1" u="sng" dirty="0" smtClean="0">
                <a:solidFill>
                  <a:srgbClr val="0000FF"/>
                </a:solidFill>
                <a:effectLst/>
                <a:latin typeface="Times New Roman"/>
                <a:ea typeface="Cambria"/>
                <a:cs typeface="Times New Roman"/>
                <a:hlinkClick r:id="rId2" tooltip="Воздействие ионизирующего излучения"/>
              </a:rPr>
              <a:t>воздействия радиации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 зависит от того, является облучение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внешним или внутренним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Внутреннее облучение возможно при вдыхании, заглатывании радиоизотопов и проникновении их в организм человека через кожу. Некоторые вещества поглощаются и накапливаются в конкретных органах, что приводит к высоким локальным дозам радиации. Например, накапливающиеся в организме изотопы йода могут вызывать поражения щитовидной железы, редкоземельные элементы — опухоли печени, изотопы цезия, рубидия — опухоли мягких тканей. </a:t>
            </a:r>
            <a:r>
              <a:rPr lang="ru-RU" dirty="0" smtClean="0">
                <a:effectLst/>
                <a:latin typeface="Cambria"/>
                <a:ea typeface="Cambria"/>
                <a:cs typeface="Times New Roman"/>
              </a:rPr>
              <a:t>Внутреннее воздействие прекращается, когда радионуклид выводится из организма либо самопроизвольно (с экскрементами), либо в результате лечения.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587470"/>
            <a:ext cx="8710790" cy="3127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82351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5883" y="18262"/>
            <a:ext cx="8784976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Внешнее радиоактивное заражение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может возникнуть, когда радиоактивный материал в воздухе (пыль, жидкость, аэрозоли) оседает на кожу или одежду. Такой радиоактивный материал часто можно удалить с тела простым мытьем.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357089"/>
            <a:ext cx="8637331" cy="4269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90985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85698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Естественный фон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излучения состоит из космического излучения и излучения естественно - распределенных радиоактивных веществ. Естественный фон внешнего излучения на территории страны создает мощность эквивалентной дозы 0,36-1,8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мЗв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в год, что соответствует мощности экспозиционной дозы 40-200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мР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/год (по республике Узбекистан - среднемесячный уровень мощности экспозиционной дозы гамма-излучения в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среднем по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стране составил 0,16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микрозиверт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в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час и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колебался от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0,08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мкзв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/ч до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0,24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мкзв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/ч. Предельно допустимый уровень мощности экспозиционной дозы составляет 0,30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мкзв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/; фон в Москве 0,012 - 0,02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мР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/час в Чернобыле было 15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мР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/час).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96" y="3416320"/>
            <a:ext cx="7344816" cy="2298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91484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Кроме естественного облучения, человек облучается и другими источниками, например, при производстве рентгеновских снимков черепа 0,8 - 6 Р; позвоночника 1,6 - 14,7 Р; легких (флюорография) 0,2 - 0,5 Р; грудной клетке при рентгеноскопии 4,7 - 19,5 Р; желудочно-кишечного тракта при рентгеноскопии 12 - 82 Р; зубов 3 - 5 Р.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Однократное облучение в дозе 25-50 бэр приводит к незначительным скоропроходящим изменениям в крови, при дозах облучения 80 - 120 бэр появляются печальные признаки лучевой болезни, но смертельный исход отсутствует. Острая лучевая болезнь развивается при однократном облучении 200-300 бэр, смертельный исход возможен в 50% случаев. Смертельный исход в 100% случаев наступает при дозах 550 - 700 бэр. Эти данные - когда лечение не проводится: существует ряд противолучевых препаратов, ослабляющих действие излучения.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620" y="3139321"/>
            <a:ext cx="6840760" cy="2575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07558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47374"/>
            <a:ext cx="8856984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Что вокруг нас радиоактивно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Почти все, что нас окружает, даже сам человек. Естественная радиоактивность в какой-то мере является натуральной средой обитания человека, если она не превышает естественных уровней. На планете есть участки с повышенным относительно среднего уровня радиационного фона. Однако в большинстве случаев, каких-либо весомых отклонений в состоянии здоровья населения при этом не наблюдается, так как эта территория является их естественной средой обитания. Примером такого участка территории является, например, штат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Керала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в Индии.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Для истинной оценки, следует отличать :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SzPts val="1000"/>
              <a:buFont typeface="Courier New"/>
              <a:buChar char="o"/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естественную, природную радиоактивность;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SzPts val="1000"/>
              <a:buFont typeface="Courier New"/>
              <a:buChar char="o"/>
              <a:tabLst>
                <a:tab pos="-9017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техногенную, т.е. изменение радиоактивности среды обитания под влиянием человека (добыча ископаемых, выбросы и сбросы промышленных предприятий, аварийные ситуации и много другое).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17932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48517" y="0"/>
            <a:ext cx="8784976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Как правило, устранить элементы природной радиоактивности почти невозможно. Как можно избавиться от 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40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К калий, 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226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Ra радий, 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232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Th торий, 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238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U уран, которые повсюду распространены в земной коре и находятся практически во всем, что нас окружает, и даже в нас самих?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Из всех природных радионуклидов наибольшую опасность для здоровья человека представляют продукты распада природного урана (U-238) - радий (Ra-226) и радиоактивный газ радон (Ra-222). Главными «поставщиками» радия-226 в окружающую природную среду являются предприятия, занимающиеся добычей и переработкой различных ископаемых материалов: добыча и переработка урановых руд; нефти и газа; угольная промышленность; производство строительных материалов; предприятия энергетической промышленности и др.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59" t="22465" r="11503" b="24616"/>
          <a:stretch/>
        </p:blipFill>
        <p:spPr bwMode="auto">
          <a:xfrm>
            <a:off x="6300192" y="4142874"/>
            <a:ext cx="1636295" cy="1572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23864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Считается, что до 70% действия радиации на население связано с радоном в жилых зданиях. 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Главным источником поступления радона в жилые здания являются (по мере возрастания значимости):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SzPts val="1000"/>
              <a:buFont typeface="Courier New"/>
              <a:buChar char="o"/>
              <a:tabLst>
                <a:tab pos="45720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водопроводная вода и бытовой газ;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SzPts val="1000"/>
              <a:buFont typeface="Courier New"/>
              <a:buChar char="o"/>
              <a:tabLst>
                <a:tab pos="45720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строительные материалы (щебень, гранит, мрамор, глина, шлаки, и др.);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SzPts val="1000"/>
              <a:buFont typeface="Courier New"/>
              <a:buChar char="o"/>
              <a:tabLst>
                <a:tab pos="45720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почва под зданиями.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SzPts val="1000"/>
              <a:buFont typeface="Courier New"/>
              <a:buChar char="o"/>
              <a:tabLst>
                <a:tab pos="45720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концентрируется в погребах, подвалах, цокольных этажах зданий, в шахтных горных выработках, и т.д.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3386631"/>
            <a:ext cx="5760640" cy="2287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82954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48517" y="0"/>
            <a:ext cx="8784976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Значительной составляющей природной радиоактивности является продукт распада радия-226 - радон-222.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Различные радиоизотопы используют в научных исследованиях, при диагностике технических объектов, в контрольно-измерительной аппаратуре и т. д. И наконец — ядерная энергетика. Ядерные энергетические установки используют на атомных электрических станциях (АЭС), ледоколах, кораблях, подводных лодках.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Ионизирующие излучения возникают при работе приборов, в основе действия которых лежат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радиоактивные изотопы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, при работе электровакуумных приборов, дисплеев и т.д.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3361556"/>
            <a:ext cx="6408712" cy="2222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77222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45613" y="0"/>
            <a:ext cx="8784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Меры и средства защиты от ионизирующих излучений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Защита от ионизирующих излучений состоит из комплекса организационных и технических мер, осуществляемых путем экранирования источников излучения или рабочих мест, удаления источника от рабочих мест, сокращение времени облучения.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К организационным мерам относится: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SzPts val="1000"/>
              <a:buFont typeface="Symbol"/>
              <a:buChar char=""/>
              <a:tabLst>
                <a:tab pos="45720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выбор радионуклидов с меньшим периодом полураспада: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SzPts val="1000"/>
              <a:buFont typeface="Symbol"/>
              <a:buChar char=""/>
              <a:tabLst>
                <a:tab pos="45720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применение измерительных приборов большей точности: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SzPts val="1000"/>
              <a:buFont typeface="Symbol"/>
              <a:buChar char=""/>
              <a:tabLst>
                <a:tab pos="45720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инструктажи с указанием порядка и правил проведения работ, обеспечивающих безопасность;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SzPts val="1000"/>
              <a:buFont typeface="Symbol"/>
              <a:buChar char=""/>
              <a:tabLst>
                <a:tab pos="45720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применение специальных хранилищ для радиоактивных веществ;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SzPts val="1000"/>
              <a:buFont typeface="Symbol"/>
              <a:buChar char=""/>
              <a:tabLst>
                <a:tab pos="45720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медицинский контроль за состоянием здоровья работающих.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139321"/>
            <a:ext cx="8208912" cy="2575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41640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07504" y="64214"/>
            <a:ext cx="892899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Технические меры защиты заключаются в экранировании источников излучения или рабочих мест, при помощи которого можно снизить облучение на рабочем месте до заданного значения.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Альфа-частицы имеют небольшую длину пробега, поэтому слой воздуха в несколько сантиметров, одежда, резиновые перчатки являются достаточной защитой.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Для защиты от бета-излучений применяют материалы с небольшим атомным весом (плексиглас, алюминий). </a:t>
            </a: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Для защиты от бета-излучений высоких энергий этими материалами облицовывают экраны из свинца, т.к. при прохождении бета-частиц через вещество возникает тормозное излучение в виде рентгеновского излучения.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Гамма-излучение и рентгеновское лучше всего поглощается материалами с большим атомным номером и высокой плотностью свинец, вольфрам).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76168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Ионизирующее излучение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— называется излучение, которое, проходя через среду, вызывает ионизацию или возбуждение молекул среды. Ионизирующее излучение, так же как и электромагнитное, не воспринимается органами чувств человека. Поэтому оно особенно опасно, так как человек не знает, что он подвергается его воздействию. Ионизирующее излучение иначе называют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радиацией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065412"/>
            <a:ext cx="8352928" cy="3544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2945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C:\Users\User\Desktop\htmlconvd-WYc7kY18x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5" t="10648" r="8148" b="2301"/>
          <a:stretch/>
        </p:blipFill>
        <p:spPr bwMode="auto">
          <a:xfrm>
            <a:off x="251520" y="121196"/>
            <a:ext cx="8568952" cy="54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8271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193204"/>
            <a:ext cx="885698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В качестве средств индивидуальной защиты от альфа и бета-излучений применяют индивидуальные защитные костюмы, средство защиты органов дыхания - изолирующие противогазы.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Для измерения уровней радиации и содержания радионуклидов в разных объектах применяются специальные средства измерения: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SzPts val="1000"/>
              <a:buFont typeface="Courier New"/>
              <a:buChar char="o"/>
              <a:tabLst>
                <a:tab pos="45720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для измерения мощности экспозиционной дозы гамма излучения, рентгеновского излучения, плотности потока альфа и бета-излучения, нейтронов, применяются дозиметры и поисковые дозиметры-радиометры разных типов;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SzPts val="1000"/>
              <a:buFont typeface="Courier New"/>
              <a:buChar char="o"/>
              <a:tabLst>
                <a:tab pos="457200" algn="l"/>
              </a:tabLs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для определения вида радионуклида и его содержания в объектах окружающей среды применяются спектрометры ИИ, которые состоят из детектора излучения, анализатора и персонального компьютера с соответствующей программой для обработки спектра излучения.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450761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39575"/>
            <a:ext cx="9144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4.1. Рентгеновское волновое излучение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В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1895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году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Вильгельм Рентген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сделал открытие, которое стало важной вехой в истории науки и, особенно, медицины. Рентген открыл новый вид излучения, которому дал название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Х-лучи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Уже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22 декабря 1895 года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Рентген сделал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b="1" i="1" dirty="0" smtClean="0">
                <a:effectLst/>
                <a:latin typeface="Times New Roman"/>
                <a:ea typeface="Cambria"/>
                <a:cs typeface="Times New Roman"/>
              </a:rPr>
              <a:t>первый в истории снимок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"</a:t>
            </a:r>
            <a:r>
              <a:rPr lang="ru-RU" i="1" dirty="0" smtClean="0">
                <a:effectLst/>
                <a:latin typeface="Times New Roman"/>
                <a:ea typeface="Cambria"/>
                <a:cs typeface="Times New Roman"/>
              </a:rPr>
              <a:t>сквозь живую плоть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".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353444"/>
            <a:ext cx="5472608" cy="32730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85841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Рентгеновские лучи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имеют ту же природу, что и лучи видимого света, т.е. являются электромагнитными волнами. Таким образом,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рентгеновские лучи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по своей природе одинаковы с радиоволнами, инфракрасными лучами, лучами видимого света и ультрафиолетовыми лучами. Разница между этими лучами только в том, что они имеют разную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длину волны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электромагнитных колебаний. 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Среди перечисленных выше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рентгеновские лучи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имеют очень малую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длину волны. Поэтому они требовали особых условий производства опыта для выявления преломления или отражения.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Длину волны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рентгеновских лучей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измеряют очень маленькой единицей, называемой «ангстрем» (1Å=10-8 см, то есть равен сто миллионной доле сантиметра). Практически в диагностических аппаратах получаются лучи с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длиной волны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0,1-0,8 Å.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3139321"/>
            <a:ext cx="6912768" cy="2567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49980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15290"/>
            <a:ext cx="885698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Рентгеновское излучение лежит в диапазоне длин волн от 0,005—100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u="sng" dirty="0" err="1" smtClean="0">
                <a:solidFill>
                  <a:srgbClr val="0000FF"/>
                </a:solidFill>
                <a:effectLst/>
                <a:latin typeface="Times New Roman"/>
                <a:ea typeface="Cambria"/>
                <a:cs typeface="Times New Roman"/>
                <a:hlinkClick r:id="rId2" tooltip="Нм"/>
              </a:rPr>
              <a:t>нм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, что соответствует энергии квантов от 20эв до 1Мэв. Однако четких границ здесь нет; так, фотоны в синхротронном излучении (тормозном спектре) могут обладать энергией, большей 1 МэВ. Рентгеновский диапазон обычно делится на две части, l &lt; 2Å соответствует жесткому излучению, а l &gt; 2Å – мягкому.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Рентгеновские лучи обладают проникающей способностью, тем более сильной, чем жестче они (чем короче их длина волны). Это свойство послужило причиной широкого использования рентгеновского излучения в различных аппаратах, – от рентгеновского томографа в медицине до приборов количественного элементного анализа высокой точности.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8" b="8265"/>
          <a:stretch/>
        </p:blipFill>
        <p:spPr bwMode="auto">
          <a:xfrm>
            <a:off x="1187624" y="3865612"/>
            <a:ext cx="7848872" cy="184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36008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768" y="0"/>
            <a:ext cx="9144000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Рентгеновские лучи – это электромагнитное излучение, которое возникает либо при торможении свободно движущейся заряженной частицы, либо при электронных переходах во внутренних оболочках атома.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Рентгеновские лучи производят сильное фотографическое действие. В люминофорах: сернистый цинк, платиносинеродистый барий,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вольфрамовокислый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кальций и др. – они возбуждают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свечение, видимое глазом. С помощью таких веществ можно визуально обнаруживать появление рентгеновских лучей. 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Интенсивность рентгеновского излучения может быть измерена как по степени фотографического действия, так и по иони­зации, производимой им в газообразных средах, в частности в воздухе. Чем интенсивнее излучение, тем большую ионизацию оно производит. В ионизационных камерах – приборах, предназначенных для измерения интенсивности ионизирующего излучения, создается электрическое поле такой величины, что все возникающие ионы отводятся к электродам.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954089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13529" y="13544"/>
            <a:ext cx="885698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Рентгеновское излучение является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u="sng" dirty="0" smtClean="0">
                <a:solidFill>
                  <a:srgbClr val="0000FF"/>
                </a:solidFill>
                <a:effectLst/>
                <a:latin typeface="Times New Roman"/>
                <a:ea typeface="Cambria"/>
                <a:cs typeface="Times New Roman"/>
                <a:hlinkClick r:id="rId2" tooltip="Ионизирующее излучение"/>
              </a:rPr>
              <a:t>ионизирующим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Оно воздействует на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u="sng" dirty="0" smtClean="0">
                <a:solidFill>
                  <a:srgbClr val="0000FF"/>
                </a:solidFill>
                <a:effectLst/>
                <a:latin typeface="Times New Roman"/>
                <a:ea typeface="Cambria"/>
                <a:cs typeface="Times New Roman"/>
                <a:hlinkClick r:id="rId3" tooltip="Ткани живых организмов (страница отсутствует)"/>
              </a:rPr>
              <a:t>ткани живых организмов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 может быть причиной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u="sng" dirty="0" smtClean="0">
                <a:solidFill>
                  <a:srgbClr val="0000FF"/>
                </a:solidFill>
                <a:effectLst/>
                <a:latin typeface="Times New Roman"/>
                <a:ea typeface="Cambria"/>
                <a:cs typeface="Times New Roman"/>
                <a:hlinkClick r:id="rId4" tooltip="Лучевая болезнь"/>
              </a:rPr>
              <a:t>лучевой болезни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, лучевых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u="sng" dirty="0" smtClean="0">
                <a:solidFill>
                  <a:srgbClr val="0000FF"/>
                </a:solidFill>
                <a:effectLst/>
                <a:latin typeface="Times New Roman"/>
                <a:ea typeface="Cambria"/>
                <a:cs typeface="Times New Roman"/>
                <a:hlinkClick r:id="rId5" tooltip="Ожог"/>
              </a:rPr>
              <a:t>ожогов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u="sng" dirty="0" smtClean="0">
                <a:solidFill>
                  <a:srgbClr val="0000FF"/>
                </a:solidFill>
                <a:effectLst/>
                <a:latin typeface="Times New Roman"/>
                <a:ea typeface="Cambria"/>
                <a:cs typeface="Times New Roman"/>
                <a:hlinkClick r:id="rId6" tooltip="Злокачественная опухоль"/>
              </a:rPr>
              <a:t>злокачественных опухолей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По причине этого при работе с рентгеновским излучением необходимо соблюдать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u="sng" dirty="0" smtClean="0">
                <a:solidFill>
                  <a:srgbClr val="0000FF"/>
                </a:solidFill>
                <a:effectLst/>
                <a:latin typeface="Times New Roman"/>
                <a:ea typeface="Cambria"/>
                <a:cs typeface="Times New Roman"/>
                <a:hlinkClick r:id="rId7" tooltip="Радиационная безопасность рентгенологических исследований"/>
              </a:rPr>
              <a:t>меры защиты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Считается, что поражение прямо пропорционально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u="sng" dirty="0" smtClean="0">
                <a:solidFill>
                  <a:srgbClr val="0000FF"/>
                </a:solidFill>
                <a:effectLst/>
                <a:latin typeface="Times New Roman"/>
                <a:ea typeface="Cambria"/>
                <a:cs typeface="Times New Roman"/>
                <a:hlinkClick r:id="rId8" tooltip="Поглощённая доза"/>
              </a:rPr>
              <a:t>поглощённой дозе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излучения. Рентгеновское излучение является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u="sng" dirty="0" smtClean="0">
                <a:solidFill>
                  <a:srgbClr val="0000FF"/>
                </a:solidFill>
                <a:effectLst/>
                <a:latin typeface="Times New Roman"/>
                <a:ea typeface="Cambria"/>
                <a:cs typeface="Times New Roman"/>
                <a:hlinkClick r:id="rId9" tooltip="Мутация"/>
              </a:rPr>
              <a:t>мутагенным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фактором.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598867"/>
            <a:ext cx="8064896" cy="3116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08480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39688" y="-94828"/>
            <a:ext cx="871296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4.2. </a:t>
            </a:r>
            <a:r>
              <a:rPr lang="ru-RU" sz="3200" b="1" dirty="0" smtClean="0">
                <a:effectLst/>
                <a:latin typeface="Times New Roman"/>
                <a:ea typeface="Cambria"/>
                <a:cs typeface="Times New Roman"/>
              </a:rPr>
              <a:t>γ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-Излучение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Гамма-излучение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– это коротковолновое электромагнитное излучение</a:t>
            </a:r>
            <a:r>
              <a:rPr lang="ru-RU" sz="1400" dirty="0" smtClean="0">
                <a:solidFill>
                  <a:srgbClr val="003366"/>
                </a:solidFill>
                <a:effectLst/>
                <a:latin typeface="Cambria"/>
                <a:ea typeface="Cambria"/>
                <a:cs typeface="Times New Roman"/>
              </a:rPr>
              <a:t> 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(дли­на вол­ны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λ</a:t>
            </a:r>
            <a:r>
              <a:rPr lang="en-US" dirty="0" smtClean="0">
                <a:effectLst/>
                <a:latin typeface="Cambria Math"/>
                <a:ea typeface="Cambria"/>
                <a:cs typeface="Cambria Math"/>
              </a:rPr>
              <a:t>⩽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10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–10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м, ко­роче, чем у рент­ге­нов­ско­го из­лу­че­ния), которое по своим свойствам подобно рентгеновскому, однако имеет значительно большую энергию и скорость (примерно равная скорости света) и вследствие этого ярко выраженными корпускулярными свойствами, т.е. ведет себя подобно потоку частиц – гамма квантов, или фотонов, основной диапазон энергий для природных нуклидов 0,1 – 2 МэВ.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229158"/>
            <a:ext cx="8208912" cy="2485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34662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07504" y="0"/>
            <a:ext cx="885698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Источники гамма-излучения: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— космические лучи;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— источники ионизирующего излучения природного происхождения (радиоактивные руды и минералы, содержащие уран, торий,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актиноуран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, другие долгоживущие радионуклиды, не входящие в естественные радиоактивные ряды, например калий (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40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К), рубидий (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87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Rb), гадолиний (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152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Gd), гафний (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174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Hf)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— источники ионизирующего излучения искусственного происхождения (ядерные станции, ускорители и т.д.).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Гамма-лучи имеют наибольшую проникающую способность всех видов ионизирующего излучения. Соответственно, от них труднее защититься.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99"/>
          <a:stretch/>
        </p:blipFill>
        <p:spPr bwMode="auto">
          <a:xfrm>
            <a:off x="251520" y="2862322"/>
            <a:ext cx="8712968" cy="2761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28000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Чем опасны гамма-лучи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Естественное гамма-излучение вреда для здоровья человека практически не несет, т.к. оно минимально. Совсем другое – искусственные источники.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Благодаря чрезвычайно высокой проникающей способности, гамма-лучи легко проникают в живые клетки, вызывая их повреждение. При взаимодействии с клетками организма происходит резкое возбуждение атомов, их ионизация, в результате чего – начинает меняться структура молекул, возникают различные патологии, зло­ка­че­ст­вен­ным пе­ре­ро­ж­де­ни­ем кле­ток, раз­ви­ти­ем лей­ко­зов, ро­ж­де­ни­ем ге­не­ти­че­ски не­пол­но­цен­но­го по­том­ст­ва.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Наиболее уязвимыми к атаке гамма-лучей являются клетки кроветворной системы, пищеварительного тракта, лимфатических желез, половых органов и волосяных фолликул.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4646408"/>
            <a:ext cx="4386681" cy="105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1810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Ионизирующее излучение - это вид энергии, высвобождаемой атомами в форме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электромагнитных волн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(гамма- или рентгеновское излучение) или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частиц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(нейтроны, бета или альфа). Спонтанный распад атомов называется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радиоактивностью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, а избыток возникающей при этом энергии является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формой ионизирующего излучения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Нестабильные элементы, образующиеся при распаде и испускающие ионизирующее излучение, называются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радионуклидами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585323"/>
            <a:ext cx="8208912" cy="3008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5525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56356" y="11947"/>
            <a:ext cx="87129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Где применяется гамма-излучение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Гамма-излучение применяют при стерилизации некоторых продуктов, медицинских инструментов, оборудования. Благодаря гамма-лучам определяют глубину скважин и устанавливают залегающие почвы в геологии (γ-каротаж). Кроме того, гамма-излучение используется в науке, технике, энергетике, медицине и тому подобное.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597270"/>
            <a:ext cx="7200800" cy="2664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41266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29208" y="843"/>
            <a:ext cx="5123184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sz="2000" dirty="0" smtClean="0">
                <a:effectLst/>
                <a:latin typeface="Times New Roman"/>
                <a:ea typeface="Cambria"/>
                <a:cs typeface="Times New Roman"/>
              </a:rPr>
              <a:t>Защитить персонал от облучения искусственными источниками помогут классические методы защиты – временем, количеством, расстоянием. </a:t>
            </a:r>
          </a:p>
          <a:p>
            <a:pPr indent="450215" algn="just">
              <a:spcAft>
                <a:spcPts val="0"/>
              </a:spcAft>
            </a:pPr>
            <a:r>
              <a:rPr lang="ru-RU" sz="2000" dirty="0" smtClean="0">
                <a:effectLst/>
                <a:latin typeface="Times New Roman"/>
                <a:ea typeface="Cambria"/>
                <a:cs typeface="Times New Roman"/>
              </a:rPr>
              <a:t>Это означает, что время работы в опасных местах должно быть ограничено. </a:t>
            </a:r>
          </a:p>
          <a:p>
            <a:pPr indent="450215" algn="just">
              <a:spcAft>
                <a:spcPts val="0"/>
              </a:spcAft>
            </a:pPr>
            <a:r>
              <a:rPr lang="ru-RU" sz="2000" dirty="0" smtClean="0">
                <a:effectLst/>
                <a:latin typeface="Times New Roman"/>
                <a:ea typeface="Cambria"/>
                <a:cs typeface="Times New Roman"/>
              </a:rPr>
              <a:t>Кроме того, в случае необходимости должны применяться защитные материалы, такие как свинец, бетон, свинцовое стекло, сталь, обедненный уран и тому подобное. </a:t>
            </a:r>
          </a:p>
          <a:p>
            <a:pPr indent="450215" algn="just">
              <a:spcAft>
                <a:spcPts val="0"/>
              </a:spcAft>
            </a:pPr>
            <a:r>
              <a:rPr lang="ru-RU" sz="2000" dirty="0" smtClean="0">
                <a:effectLst/>
                <a:latin typeface="Times New Roman"/>
                <a:ea typeface="Cambria"/>
                <a:cs typeface="Times New Roman"/>
              </a:rPr>
              <a:t>Пригодятся также средства индивидуальной защиты, манипуляторы, дистанционные инструменты.</a:t>
            </a:r>
            <a:endParaRPr lang="ru-RU" sz="20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sz="2000" dirty="0" smtClean="0">
                <a:effectLst/>
                <a:latin typeface="Times New Roman"/>
                <a:ea typeface="Cambria"/>
                <a:cs typeface="Times New Roman"/>
              </a:rPr>
              <a:t>Лучшим барьером для гамма-лучей является свинец, но его использование ограничивает низкая температура плавления. </a:t>
            </a:r>
          </a:p>
          <a:p>
            <a:pPr indent="450215" algn="just">
              <a:spcAft>
                <a:spcPts val="0"/>
              </a:spcAft>
            </a:pPr>
            <a:r>
              <a:rPr lang="ru-RU" sz="2000" dirty="0" smtClean="0">
                <a:effectLst/>
                <a:latin typeface="Times New Roman"/>
                <a:ea typeface="Cambria"/>
                <a:cs typeface="Times New Roman"/>
              </a:rPr>
              <a:t>Поэтому в горячих точках чаще всего применяют вольфрам, тантал и железо.</a:t>
            </a:r>
            <a:endParaRPr lang="ru-RU" sz="20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2392" y="23608"/>
            <a:ext cx="3891608" cy="5691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80171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2398" y="0"/>
            <a:ext cx="885698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  <a:spcAft>
                <a:spcPts val="0"/>
              </a:spcAft>
            </a:pPr>
            <a:r>
              <a:rPr lang="ru-RU" sz="2000" b="1" dirty="0" smtClean="0">
                <a:effectLst/>
                <a:latin typeface="Times New Roman"/>
                <a:ea typeface="Cambria"/>
                <a:cs typeface="Times New Roman"/>
              </a:rPr>
              <a:t>4.3</a:t>
            </a:r>
            <a:r>
              <a:rPr lang="ru-RU" sz="3600" b="1" dirty="0" smtClean="0">
                <a:effectLst/>
                <a:latin typeface="Times New Roman"/>
                <a:ea typeface="Cambria"/>
                <a:cs typeface="Times New Roman"/>
              </a:rPr>
              <a:t>. α</a:t>
            </a:r>
            <a:r>
              <a:rPr lang="ru-RU" sz="2000" b="1" dirty="0" smtClean="0">
                <a:effectLst/>
                <a:latin typeface="Times New Roman"/>
                <a:ea typeface="Cambria"/>
                <a:cs typeface="Times New Roman"/>
              </a:rPr>
              <a:t>-И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злучение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Альфа-излучение (α-излучение)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– ионизирующее излучение, представляющее собой поток относительно тяжелых частиц (ядер гелия, состоящих из двух протонов и двух нейтронов), испускаемых при ядерных превращениях. Энергия α-частиц составляет порядка нескольких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мегаэлектрон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-вольт и различна для разных радионуклидов. При этом некоторые радионуклиды испускают α-частицы нескольких энергий.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3073524"/>
            <a:ext cx="7128792" cy="2619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40183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15290"/>
            <a:ext cx="8784976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Этот вид излучения, имея малую длину пробега частиц, характеризуется слабой проникающей способностью, задерживаясь даже листком бумаги. Например, пробег α-частиц с энергией 4 МэВ в воздухе составляет 2,5 см, а в биологической ткани лишь 31 мкм. а их ионизирующая способность составляет 100000-250000 пар ионов (в среднем 30000 пар ионов на 1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см пробега).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Излучение практически не способно проникнуть через наружный слой кожи, образованный отмершими клетками. Поэтому α-излучение не опасно до тех пор, пока радиоактивные вещества, испускающие альфа-частицы, не попадут внутрь организма через органы дыхания, пищеварения или через открытые раны и ожоговые поверхности. Степень опасности радиоактивного вещества зависит от энергии испускаемых им частиц. Поскольку энергия ионизации одного атома составляет единицы–десятки электрон-вольт, каждая α-частица способна ионизировать до 100000 молекул внутри организма.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09773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Где встречается альфа-излучение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 радиоактивном распаде естественных радионуклидов (изотопов, входящих в естественные радиоактивные ряды урана, тория,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актиноурана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, нептуния; отдельных долгоживущих изотопов), во время которого происходит выделение ядер гелия.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 попадании на Землю ядер гелия вместе с космическим излучением.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 проведении экспериментов в радиоизотопных лабораториях и на ускорителях заряженных частиц.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 использовании объектов ядерно-топливного цикла, в том числе ядерных реакторов, шахт, гидрометаллургических заводов и других источников излучения, используемых в научных и исследовательских целях.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862322"/>
            <a:ext cx="8784976" cy="282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01801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Особенности биологического воздействия: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Человек не чувствует действия излучения на организм.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Характерные для лучевого заболевания поражения кожного покрова, недомогание проявляются не сразу, а спустя некоторое время.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Суммирование доз происходит скрыто.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Выявить альфа-частицы можно с помощью специальных приборов радиационного контроля: дозиметров, радиометров, спектрометров, предназначенных именно для этого типа излучения.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Альфа-терапия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Полученные учеными знания позволили разработать лечебную альфа-терапию. Спектр возможных процедур включает: радоновые ванны, питье радоновой воды, вдыхание воздуха с радоновым компонентом.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Медики считают, что применение в терапии альфа-частиц является более эффективным, чем бета-излучения. </a:t>
            </a: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Для уничтожения раковых клеток процедур альфа-терапии нужно значительно меньше. </a:t>
            </a:r>
          </a:p>
          <a:p>
            <a:pPr indent="450215" algn="just"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Также данная терапия оказывает противовоспалительное, обезболивающее и успокаивающее действие, поэтому назначается пациентам при кожных заболеваниях, гинекологических, сердечно-сосудистых, а также при проблемах с опорно-двигательным аппаратом.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695243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50331" y="0"/>
            <a:ext cx="878497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  <a:spcAft>
                <a:spcPts val="0"/>
              </a:spcAft>
            </a:pPr>
            <a:r>
              <a:rPr lang="ru-RU" sz="2400" b="1" dirty="0" smtClean="0">
                <a:effectLst/>
                <a:latin typeface="Times New Roman"/>
                <a:ea typeface="Cambria"/>
                <a:cs typeface="Times New Roman"/>
              </a:rPr>
              <a:t>4.4. β-и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злучение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Бета-излучение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– поток β-частиц (электронов и позитронов), обладающих большей проникающей способностью в сравнении с α-излучением. Испускаемые частицы имеют непрерывный энергетический спектр, распределяясь по энергии от нуля до определенного максимального значения, характерного для данного радионуклида. Максимальная энергия β-спектра различных радионуклидов лежит в интервале от нескольких кэВ до нескольких МэВ.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389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139321"/>
            <a:ext cx="8424936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3406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65810"/>
            <a:ext cx="8856984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Природой созданы радиоактивные элементы, способные излучать исключительно β-лучи, например, тритий (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3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Н или Т), который является одним из изотопов водорода.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Наряду с естественным радиоактивным фоном, окружающий мир существует среди множества искусственно созданных источников ионизирующего излучения.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Техногенные аварии на ядерных объектах гражданского назначения: АЭС Три-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Майл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-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Айленд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в США, АЭС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Фукусима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Даичи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в Японии, Чернобыльской АЭС в Украине привели к неконтролируемому поступлению в окружающую среду радионуклидов. В результате чего содержание изотопов, являющихся β-излучающими радионуклидами, таких как изотопы цезия (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137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Cs, 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134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Cs), стронция (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90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Sr), 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3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H и других, вырос в тысячу раз.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41" b="23528"/>
          <a:stretch/>
        </p:blipFill>
        <p:spPr bwMode="auto">
          <a:xfrm>
            <a:off x="1143000" y="3897628"/>
            <a:ext cx="6858000" cy="178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37799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4045" y="12616"/>
            <a:ext cx="6256147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Как бета-излучение воздействует на человека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 попадании β-частиц на кожу человека может произойти ожог тканей. Степень повреждения при этом зависит от продолжительности облучения, его интенсивности и структуры ткани. Особенно страдают открытые участки тела и слизистые оболочки глаз.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Значительные повреждения получают внутренние органы при попадании β-излучающих радионуклидов внутрь организма. При этом происходит ионизация молекул, повреждения органических комплексов и ДНК. В случае длительного поступления значительного количества β-частиц или единовременно при попадании в тело очень сильной дозы – результат плачевный, ведь приводит к смерти.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28" t="30545" r="1892" b="9544"/>
          <a:stretch/>
        </p:blipFill>
        <p:spPr bwMode="auto">
          <a:xfrm>
            <a:off x="6300192" y="1129308"/>
            <a:ext cx="2862725" cy="3475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99664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07504" y="0"/>
            <a:ext cx="8856984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Защита от β-излучения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Когда речь идет о людях, чья профессиональная деятельность, так или иначе, связана с источниками β-излучения, для их защиты и минимизации последствий негативного воздействия на организм предусмотрены определенные правила поведения: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1) Основная защита от β-излучения заключается в снижении его интенсивности, путем удаления от источника опасности на как можно большее расстояние и уменьшения продолжительности самого контакта с источником.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2) Защититься от внешнего воздействия β-лучей поможет специальная одежда, экраны из стекла, плексигласа, листового алюминия и других металлов.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3) Уберечь внутренние органы (легкие, желудочно-кишечный тракт) от поступления β-частиц вовнутрь организма можно, используя специальные средства защиты, – респираторы, повязки. Также действенным будет – ограничение потребления загрязненной воды и продуктов питания.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68429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Радиация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(в переводе с английского "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radiation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") - это поток частиц (альфа-частиц, бета-частиц, нейтронов) или электромагнитной энергии очень высоких частот (гамма- или рентгеновские лучи). Это излучение, которое применяется не только в отношении радиоактивности, но и для ряда других физических явлений, например: солнечная радиация, тепловая радиация и др.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Все радионуклиды уникальным образом идентифицируются по виду испускаемого ими излучения, энергии излучения и периоду полураспада.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000821"/>
            <a:ext cx="8784976" cy="2604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4216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07504" y="265212"/>
            <a:ext cx="482453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Первая помощь при внешнем облучении и попадании бета-частиц вовнутрь организма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SzPts val="1000"/>
              <a:buFont typeface="Symbol"/>
              <a:buChar char=""/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Срочно покинуть опасную зону и пройти дозиметрический контроль;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SzPts val="1000"/>
              <a:buFont typeface="Symbol"/>
              <a:buChar char=""/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Снять одежду и обувь;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SzPts val="1000"/>
              <a:buFont typeface="Symbol"/>
              <a:buChar char=""/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Загрязненную спецодежду передать для дальнейшей дезактивации;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SzPts val="1000"/>
              <a:buFont typeface="Symbol"/>
              <a:buChar char=""/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 загрязнении кожи необходимо обработать пораженный участок моющими средствами и смыть водой;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SzPts val="1000"/>
              <a:buFont typeface="Symbol"/>
              <a:buChar char=""/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В течение первых 30 мин — 1:00 после поступления в организм бета-частиц – принять препараты, стимулирующие рвотный рефлекс и слабительные средства;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marL="342900" lvl="0" indent="-342900" algn="just">
              <a:spcAft>
                <a:spcPts val="0"/>
              </a:spcAft>
              <a:buSzPts val="1000"/>
              <a:buFont typeface="Symbol"/>
              <a:buChar char=""/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В дальнейшем использовать сорбенты и употреблять продукты питания, ускоряющие метаболизм организма.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564940"/>
            <a:ext cx="333375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357518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07504" y="0"/>
            <a:ext cx="8856984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Лечебный эффект бета-лучей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Так же, как и другие виды ионизирующего излучения, β-лучи находят широкое применение в медицине.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 лечении болезней кожи на проблемные участки накладываются аппликаторы, излучающие β-лучи. При злокачественных опухолях организма используют внутритканевую β-терапию, лечебный эффект которой достигается путем разрушительного действия β-лучей на патологически измененные ткани. Также в медицине используется радиоизотопная диагностика для выявления опухолей.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Пробег β-частиц в воздухе может достигать нескольких метров, а в биологической ткани нескольких сантиметров. Так, пробег электронов с энергией 4 МэВ в воздухе составляет 17,8 м, а в биологической ткани 2,6 см. Однако они легко задерживаются тонким листом металла. Как и источники α-излучения, β-активные радионуклиды более опасны при попадании внутрь организма.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518093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26549" y="0"/>
            <a:ext cx="871296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4.5. Нейтронное излучение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Нейтрон (</a:t>
            </a:r>
            <a:r>
              <a:rPr lang="en-US" b="1" dirty="0" smtClean="0">
                <a:effectLst/>
                <a:latin typeface="Times New Roman"/>
                <a:ea typeface="Cambria"/>
                <a:cs typeface="Times New Roman"/>
              </a:rPr>
              <a:t>n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)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- элементарная частица с нулевым электрическим зарядом и массой, незначительно большей массы протона. Наряду с протоном под общим названием нуклон входит в состав атомных ядер.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430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754326"/>
            <a:ext cx="7272808" cy="3552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38400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19073" y="0"/>
            <a:ext cx="871296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Нейтронное излучение — это поток нейтронов. Поскольку нейтроны не имеют электрического заряда, они свободно взаимодействуют с ядрами атомов, вызывая ядерные реакции. Проникающая способность нейтронов зависит от их энергии и состава атомов вещества, с которыми они взаимодействуют.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349" y="1779354"/>
            <a:ext cx="8316416" cy="3665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46197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Нейтронное излучение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— поток нейтронов, которые преобразуют свою энергию в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упругих и неупругих взаимодействиях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с ядрами атомов.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неупругих взаимодействиях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возникает вторичное излучение, которое может состоять как из заряженных частиц, так и из гамма-квантов (гамма-излучения).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При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упругих взаимодействиях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возможна обычная ионизация вещества. Проникающая способность нейтронов большая.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Слой половинного ослабления легких материалов для нейтронного излучения в несколько раз меньше, чем для тяжелых. И наоборот, тяжелые материалы, например металлы, хуже ослабляют нейтронное излучение, чем гамма-излучение.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776553"/>
            <a:ext cx="5184576" cy="1883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962881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5760640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Лучшими для защиты от нейтронного излучения являются водородосодержащие материалы, то есть имеющие в своей химической формуле атомы водорода. Обычно применяют воду, парафин, полиэтилен. Кроме того, нейтронное излучение хорошо поглощается бором, бериллием, кадмием, графитом. Поскольку нейтронные излучения сопровождаются гамма-излучениями, необходимо применять многослойные экраны из различных материалов: свинец-полиэтилен, сталь — вода и т. д. В ряде случаев для одновременного поглощения нейтронного и гамма-излучений применяют водные растворы гидроксидов тяжелых металлов, например, гидроксид железа 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Fe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(OH)3.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87" t="6963"/>
          <a:stretch/>
        </p:blipFill>
        <p:spPr bwMode="auto">
          <a:xfrm>
            <a:off x="5940152" y="481236"/>
            <a:ext cx="3203848" cy="4320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4189606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07504" y="110594"/>
            <a:ext cx="3672408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sz="2000" dirty="0" smtClean="0">
                <a:effectLst/>
                <a:latin typeface="Times New Roman"/>
                <a:ea typeface="Cambria"/>
                <a:cs typeface="Times New Roman"/>
              </a:rPr>
              <a:t>Облучаемые нейтронами вещества могут приобретать радиоактивные свойства, то есть получать так называемую наведенную радиоактивность. </a:t>
            </a:r>
          </a:p>
          <a:p>
            <a:pPr indent="450215" algn="just">
              <a:spcAft>
                <a:spcPts val="0"/>
              </a:spcAft>
            </a:pPr>
            <a:r>
              <a:rPr lang="ru-RU" sz="2000" dirty="0" smtClean="0">
                <a:effectLst/>
                <a:latin typeface="Times New Roman"/>
                <a:ea typeface="Cambria"/>
                <a:cs typeface="Times New Roman"/>
              </a:rPr>
              <a:t>Нейтронное излучение образуется при работе ускорителей элементарных частиц, ядерных реакторов и т. д. </a:t>
            </a:r>
            <a:endParaRPr lang="ru-RU" sz="20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spcAft>
                <a:spcPts val="0"/>
              </a:spcAft>
            </a:pPr>
            <a:r>
              <a:rPr lang="ru-RU" sz="2000" dirty="0" smtClean="0">
                <a:effectLst/>
                <a:latin typeface="Times New Roman"/>
                <a:ea typeface="Cambria"/>
                <a:cs typeface="Times New Roman"/>
              </a:rPr>
              <a:t>Тот факт, что реакторные нейтроны тепловых энергий имеют длины волн, сравнимые с межатомными расстояниями в веществе, делает их незаменимым инструментом для исследования конденсированных сред.</a:t>
            </a:r>
            <a:endParaRPr lang="ru-RU" sz="20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-1"/>
            <a:ext cx="5328878" cy="5715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959916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В физике здоровья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нейтронное излучение является разновидностью радиационной опасности. Другой, более серьезной опасностью нейтронного излучения является активация нейтронов, способность нейтронного излучения вызывать радиоактивность в большинстве веществ, с которыми оно сталкивается, включая ткани тела. Это происходит за счет захвата нейтронов атомными ядрами, которые превращаются в другой нуклид, часто радионуклид. Этот процесс составляет большую часть радиоактивного материала, высвобождаемого в результате взрыва ядерного оружия . 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37" b="2901"/>
          <a:stretch/>
        </p:blipFill>
        <p:spPr bwMode="auto">
          <a:xfrm>
            <a:off x="899592" y="3000821"/>
            <a:ext cx="7560840" cy="2694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9580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Вещества состоят из мельчайших частиц химических элементов —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атомов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Атом делим и имеет сложное строение. В центре атома химического элемента находится материальная частица, называемая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атомным ядром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, вокруг которой вращаются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электроны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Большинство атомов химических элементов обладают большой устойчивостью, т. е. стабильностью. Однако у ряда известных в природе элементов ядра самопроизвольно распадаются. Такие элементы называются 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радионуклидами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 Один и тот же элемент может иметь несколько радионуклидов. В этом случае их называют 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радиоизотопами химического элемента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 Самопроизвольный распад радионуклидов сопровождается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радиоактивным излучением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3721596"/>
            <a:ext cx="7272808" cy="19934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6885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7697" y="0"/>
            <a:ext cx="878497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Самопроизвольный распад ядер некоторых химических элементов (радионуклидов) называется 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радиоактивностью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Радиоактивное излучение бывает различного вида: потоки частиц с высокой энергией, электромагнитная волна с частотой более 1,5 •10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17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 Гц.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5" y="1753790"/>
            <a:ext cx="8352929" cy="3768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5047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Радиоактивность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– излучение возбужденных ядер или самопроизвольное превращение неустойчивых атомных ядер в ядра других элементов, сопровождающееся испусканием частиц или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el-GR" dirty="0" smtClean="0">
                <a:effectLst/>
                <a:latin typeface="Times New Roman"/>
                <a:ea typeface="Cambria"/>
                <a:cs typeface="Times New Roman"/>
              </a:rPr>
              <a:t>γ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-кванта (</a:t>
            </a:r>
            <a:r>
              <a:rPr lang="ru-RU" dirty="0" err="1" smtClean="0">
                <a:effectLst/>
                <a:latin typeface="Times New Roman"/>
                <a:ea typeface="Cambria"/>
                <a:cs typeface="Times New Roman"/>
              </a:rPr>
              <a:t>ов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). Трансформация обычных нейтральных атомов в возбужденное состояние происходит под воздействием внешней энергии различного рода. Далее возбужденное ядро стремится снять избыточную энергию путем излучения (вылет альфа-частицы, электронов, протонов, гамма-квантов (фотонов), нейтронов), до достижения стабильного состояния. Многие тяжелые ядра (трансурановый ряд в таблице Менделеева - торий, уран, нептуний, плутоний и др.) изначально находятся в нестабильном состоянии. Они способны спонтанно распадаться. Этот процесс также сопровождается излучением. Такие ядра называются естественными радионуклидами.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181" y="4247317"/>
            <a:ext cx="4572000" cy="14676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07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0"/>
            <a:ext cx="878497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Испускаемые частицы бывают различных видов, но чаще всего испускаются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альфа-частицы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(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α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-излучение) и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бета-частицы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(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β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-излучение). Альфа-частица тяжелая и обладает высокой энергией, это ядро атома гелия. Бета-частица примерно в 7336 раз легче альфа-частицы, но может обладать также высокой энергией. 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Бета-излучение — это потоки электронов или позитронов.</a:t>
            </a:r>
            <a:endParaRPr lang="ru-RU" sz="1400" dirty="0" smtClean="0">
              <a:effectLst/>
              <a:latin typeface="Cambria"/>
              <a:ea typeface="Cambria"/>
              <a:cs typeface="Times New Roman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Радиоактивное электромагнитное излучение (его также называют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фотонным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излучением) в зависимости от частоты волны бывает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рентгеновским 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(1,5 • 10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17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...5 • 10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19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Гц) и </a:t>
            </a:r>
            <a:r>
              <a:rPr lang="ru-RU" b="1" dirty="0" smtClean="0">
                <a:effectLst/>
                <a:latin typeface="Times New Roman"/>
                <a:ea typeface="Cambria"/>
                <a:cs typeface="Times New Roman"/>
              </a:rPr>
              <a:t>гамма-излучением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 (более 5 • 10</a:t>
            </a:r>
            <a:r>
              <a:rPr lang="ru-RU" baseline="30000" dirty="0" smtClean="0">
                <a:effectLst/>
                <a:latin typeface="Times New Roman"/>
                <a:ea typeface="Cambria"/>
                <a:cs typeface="Times New Roman"/>
              </a:rPr>
              <a:t>19</a:t>
            </a:r>
            <a:r>
              <a:rPr lang="en-US" dirty="0" smtClean="0">
                <a:effectLst/>
                <a:latin typeface="Times New Roman"/>
                <a:ea typeface="Cambria"/>
                <a:cs typeface="Times New Roman"/>
              </a:rPr>
              <a:t> </a:t>
            </a:r>
            <a:r>
              <a:rPr lang="ru-RU" dirty="0" smtClean="0">
                <a:effectLst/>
                <a:latin typeface="Times New Roman"/>
                <a:ea typeface="Cambria"/>
                <a:cs typeface="Times New Roman"/>
              </a:rPr>
              <a:t>Гц). Естественное излучение бывает только гамма-излучением. Рентгеновское излучение искусственное и возникает в электронно-лучевых трубках при напряжениях в десятки и сотни тысяч вольт.</a:t>
            </a:r>
            <a:endParaRPr lang="ru-RU" sz="1400" dirty="0">
              <a:effectLst/>
              <a:latin typeface="Cambria"/>
              <a:ea typeface="Cambria"/>
              <a:cs typeface="Times New Roman"/>
            </a:endParaRPr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1512993"/>
              </p:ext>
            </p:extLst>
          </p:nvPr>
        </p:nvGraphicFramePr>
        <p:xfrm>
          <a:off x="2828081" y="4585692"/>
          <a:ext cx="3487837" cy="481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6" name="Объект упаковщика для оболочки" showAsIcon="1" r:id="rId3" imgW="2177280" imgH="480960" progId="Package">
                  <p:embed/>
                </p:oleObj>
              </mc:Choice>
              <mc:Fallback>
                <p:oleObj name="Объект упаковщика для оболочки" showAsIcon="1" r:id="rId3" imgW="2177280" imgH="4809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8081" y="4585692"/>
                        <a:ext cx="3487837" cy="481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077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сполнительная">
  <a:themeElements>
    <a:clrScheme name="Исполнительная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Исполнительная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Исполните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145</TotalTime>
  <Words>3446</Words>
  <Application>Microsoft Office PowerPoint</Application>
  <PresentationFormat>Экран (16:10)</PresentationFormat>
  <Paragraphs>174</Paragraphs>
  <Slides>57</Slides>
  <Notes>1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57</vt:i4>
      </vt:variant>
    </vt:vector>
  </HeadingPairs>
  <TitlesOfParts>
    <vt:vector size="59" baseType="lpstr">
      <vt:lpstr>Исполнительная</vt:lpstr>
      <vt:lpstr>Объект упаковщика для оболочки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15</cp:revision>
  <dcterms:created xsi:type="dcterms:W3CDTF">2020-10-25T09:51:58Z</dcterms:created>
  <dcterms:modified xsi:type="dcterms:W3CDTF">2020-10-25T12:17:51Z</dcterms:modified>
</cp:coreProperties>
</file>

<file path=docProps/thumbnail.jpeg>
</file>